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9" r:id="rId3"/>
    <p:sldId id="271" r:id="rId4"/>
    <p:sldId id="272" r:id="rId5"/>
    <p:sldId id="285" r:id="rId6"/>
    <p:sldId id="288" r:id="rId7"/>
    <p:sldId id="258" r:id="rId8"/>
    <p:sldId id="259" r:id="rId9"/>
    <p:sldId id="261" r:id="rId10"/>
    <p:sldId id="262" r:id="rId11"/>
    <p:sldId id="263" r:id="rId12"/>
    <p:sldId id="265" r:id="rId13"/>
    <p:sldId id="266" r:id="rId14"/>
    <p:sldId id="267" r:id="rId15"/>
    <p:sldId id="286" r:id="rId16"/>
    <p:sldId id="287" r:id="rId17"/>
    <p:sldId id="268" r:id="rId18"/>
    <p:sldId id="273" r:id="rId19"/>
    <p:sldId id="269" r:id="rId20"/>
    <p:sldId id="270" r:id="rId21"/>
    <p:sldId id="274" r:id="rId22"/>
    <p:sldId id="275" r:id="rId23"/>
    <p:sldId id="276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4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DCE30-03A9-48CF-BDE6-94336728FF9D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1AD02-1980-4ED3-9527-726A8545E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15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Who’s Washing Their Hands and Who’s Not?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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one study, only 58% of female and 48% of male middle and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 school students washed their hands after using the bathroom.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these, only 33% of the females and 8% of the males used soap.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21AD02-1980-4ED3-9527-726A8545E3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7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97D52C1-DDE3-4A15-B490-42824D80A60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D52C1-DDE3-4A15-B490-42824D80A60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97D52C1-DDE3-4A15-B490-42824D80A60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84F2A1A-2608-4D7D-9119-7F39A73F32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wg.org/skindeep/app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152400"/>
            <a:ext cx="3313355" cy="1702160"/>
          </a:xfrm>
        </p:spPr>
        <p:txBody>
          <a:bodyPr>
            <a:normAutofit/>
          </a:bodyPr>
          <a:lstStyle/>
          <a:p>
            <a:r>
              <a:rPr lang="en-US" dirty="0"/>
              <a:t>Personal Hygiene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Coach Owens</a:t>
            </a:r>
            <a:endParaRPr lang="en-US" dirty="0"/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Health</a:t>
            </a:r>
          </a:p>
          <a:p>
            <a:r>
              <a:rPr lang="en-US" dirty="0"/>
              <a:t>Unit 4: Personal Health &amp; Wellness </a:t>
            </a:r>
          </a:p>
        </p:txBody>
      </p:sp>
    </p:spTree>
    <p:extLst>
      <p:ext uri="{BB962C8B-B14F-4D97-AF65-F5344CB8AC3E}">
        <p14:creationId xmlns:p14="http://schemas.microsoft.com/office/powerpoint/2010/main" val="630944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/>
          <a:lstStyle/>
          <a:p>
            <a:r>
              <a:rPr lang="en-US" b="1" dirty="0"/>
              <a:t>Scoop on Skin Care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962400"/>
            <a:ext cx="2691924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31434" y="1676400"/>
            <a:ext cx="3419856" cy="3493008"/>
          </a:xfrm>
        </p:spPr>
        <p:txBody>
          <a:bodyPr>
            <a:normAutofit/>
          </a:bodyPr>
          <a:lstStyle/>
          <a:p>
            <a:r>
              <a:rPr lang="en-US" sz="1800" dirty="0"/>
              <a:t>Acne often starts in your early teen years because </a:t>
            </a:r>
            <a:r>
              <a:rPr lang="en-US" sz="1800" b="1" dirty="0"/>
              <a:t>your body is going through hormonal changes and producing more oil glands </a:t>
            </a:r>
          </a:p>
          <a:p>
            <a:r>
              <a:rPr lang="en-US" sz="1800" dirty="0"/>
              <a:t>A few different skin problems are a part of acne: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1752600"/>
            <a:ext cx="3419856" cy="4572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Blackhead</a:t>
            </a:r>
            <a:r>
              <a:rPr lang="en-US" dirty="0"/>
              <a:t>: a widened hair follicle filled with skin debris, bacteria, and oil called sebum. A blackhead has a wide opening to the skin and is capped with a blackened mass of skin debris. In contrast, a closed </a:t>
            </a:r>
            <a:r>
              <a:rPr lang="en-US" dirty="0" err="1"/>
              <a:t>comedo</a:t>
            </a:r>
            <a:r>
              <a:rPr lang="en-US" dirty="0"/>
              <a:t>, commonly called a </a:t>
            </a:r>
            <a:r>
              <a:rPr lang="en-US" b="1" dirty="0"/>
              <a:t>whitehead, </a:t>
            </a:r>
            <a:r>
              <a:rPr lang="en-US" dirty="0"/>
              <a:t>has an obstructed opening to the skin and may rupture.</a:t>
            </a:r>
          </a:p>
          <a:p>
            <a:r>
              <a:rPr lang="en-US" b="1" dirty="0"/>
              <a:t>Cystic acne: </a:t>
            </a:r>
            <a:r>
              <a:rPr lang="en-US" dirty="0"/>
              <a:t>plugged follicle breaks deep inside in the skin, nodules or cysts form</a:t>
            </a:r>
          </a:p>
        </p:txBody>
      </p:sp>
    </p:spTree>
    <p:extLst>
      <p:ext uri="{BB962C8B-B14F-4D97-AF65-F5344CB8AC3E}">
        <p14:creationId xmlns:p14="http://schemas.microsoft.com/office/powerpoint/2010/main" val="1757653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can make acne worse?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45435" y="1551432"/>
            <a:ext cx="3419856" cy="4849368"/>
          </a:xfrm>
        </p:spPr>
        <p:txBody>
          <a:bodyPr>
            <a:normAutofit/>
          </a:bodyPr>
          <a:lstStyle/>
          <a:p>
            <a:r>
              <a:rPr lang="en-US" dirty="0"/>
              <a:t>Oil-based make-up, suntan oil, hair</a:t>
            </a:r>
          </a:p>
          <a:p>
            <a:r>
              <a:rPr lang="en-US" dirty="0"/>
              <a:t>gels, and sprays</a:t>
            </a:r>
          </a:p>
          <a:p>
            <a:r>
              <a:rPr lang="en-US" dirty="0"/>
              <a:t>Stress</a:t>
            </a:r>
          </a:p>
          <a:p>
            <a:r>
              <a:rPr lang="en-US" dirty="0"/>
              <a:t>Your period</a:t>
            </a:r>
          </a:p>
          <a:p>
            <a:r>
              <a:rPr lang="en-US" dirty="0"/>
              <a:t>Picking at your pimples</a:t>
            </a:r>
          </a:p>
          <a:p>
            <a:r>
              <a:rPr lang="en-US" dirty="0"/>
              <a:t>Scrubbing your skin too hard</a:t>
            </a:r>
          </a:p>
          <a:p>
            <a:r>
              <a:rPr lang="en-US" dirty="0"/>
              <a:t>Getting too much sun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36659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72000" y="1524000"/>
            <a:ext cx="3419856" cy="4876800"/>
          </a:xfrm>
        </p:spPr>
        <p:txBody>
          <a:bodyPr/>
          <a:lstStyle/>
          <a:p>
            <a:r>
              <a:rPr lang="en-US" dirty="0"/>
              <a:t>The best way to do this is keep your face clean by washing your face twice a day with mild soap.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37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b="1" dirty="0"/>
              <a:t>Myths About Acne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543800" cy="4495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Myth #1: Tanning clears up skin.</a:t>
            </a:r>
          </a:p>
          <a:p>
            <a:pPr marL="68580" indent="0">
              <a:buNone/>
            </a:pPr>
            <a:r>
              <a:rPr lang="en-US" dirty="0"/>
              <a:t>Although a tan may temporarily mask acne, the sun can make the</a:t>
            </a:r>
          </a:p>
          <a:p>
            <a:pPr marL="68580" indent="0">
              <a:buNone/>
            </a:pPr>
            <a:r>
              <a:rPr lang="en-US" dirty="0"/>
              <a:t>skin dry and irritated, leading to more breakouts in the future</a:t>
            </a:r>
          </a:p>
          <a:p>
            <a:r>
              <a:rPr lang="en-US" b="1" dirty="0"/>
              <a:t>Myth #2: Chocolate and greasy foods cause acne</a:t>
            </a:r>
          </a:p>
          <a:p>
            <a:r>
              <a:rPr lang="en-US" dirty="0"/>
              <a:t>Although eating too many sugary, high-fat foods is never a good idea, studies show that </a:t>
            </a:r>
            <a:r>
              <a:rPr lang="en-US" b="1" i="1" dirty="0"/>
              <a:t>NO SPECIFIC FOODS </a:t>
            </a:r>
            <a:r>
              <a:rPr lang="en-US" i="1" dirty="0"/>
              <a:t>have been proven to cause acne.</a:t>
            </a:r>
          </a:p>
          <a:p>
            <a:r>
              <a:rPr lang="en-US" dirty="0"/>
              <a:t> </a:t>
            </a:r>
            <a:r>
              <a:rPr lang="en-US" b="1" dirty="0"/>
              <a:t>Myth #3: The more you wash your face, the fewer breakouts you'll have </a:t>
            </a:r>
            <a:endParaRPr lang="en-US" dirty="0"/>
          </a:p>
          <a:p>
            <a:r>
              <a:rPr lang="en-US" dirty="0"/>
              <a:t>As a general rule, </a:t>
            </a:r>
            <a:r>
              <a:rPr lang="en-US" b="1" i="1" dirty="0"/>
              <a:t>wash your face twice a day with mild soap and water </a:t>
            </a:r>
            <a:r>
              <a:rPr lang="en-US" dirty="0"/>
              <a:t>in a circular motion and gently pat dry when you're done.</a:t>
            </a:r>
          </a:p>
        </p:txBody>
      </p:sp>
    </p:spTree>
    <p:extLst>
      <p:ext uri="{BB962C8B-B14F-4D97-AF65-F5344CB8AC3E}">
        <p14:creationId xmlns:p14="http://schemas.microsoft.com/office/powerpoint/2010/main" val="236761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7024744" cy="1143000"/>
          </a:xfrm>
        </p:spPr>
        <p:txBody>
          <a:bodyPr/>
          <a:lstStyle/>
          <a:p>
            <a:r>
              <a:rPr lang="en-US" b="1" dirty="0"/>
              <a:t>Myths About Acne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162800" cy="44196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Myth #4: Popping pimples will help them go away faster</a:t>
            </a:r>
          </a:p>
          <a:p>
            <a:r>
              <a:rPr lang="en-US" dirty="0"/>
              <a:t>By squeezing pimples and zits, you can actually push bacteria, dead skin cells, and oil further into the skin.</a:t>
            </a:r>
          </a:p>
          <a:p>
            <a:r>
              <a:rPr lang="en-US" b="1" dirty="0"/>
              <a:t>Myth #5: Don't wear makeup if you want clear skin</a:t>
            </a:r>
          </a:p>
          <a:p>
            <a:r>
              <a:rPr lang="en-US" dirty="0"/>
              <a:t>As long as you choose cosmetics that are </a:t>
            </a:r>
            <a:r>
              <a:rPr lang="en-US" dirty="0" err="1"/>
              <a:t>noncomedogenic</a:t>
            </a:r>
            <a:r>
              <a:rPr lang="en-US" dirty="0"/>
              <a:t>, it’s ok.</a:t>
            </a:r>
          </a:p>
          <a:p>
            <a:r>
              <a:rPr lang="en-US" b="1" dirty="0"/>
              <a:t>Myth #6: If you keep getting breakouts, it helps to use more acne medication until the breakouts stop.</a:t>
            </a:r>
          </a:p>
          <a:p>
            <a:r>
              <a:rPr lang="en-US" dirty="0"/>
              <a:t>Because acne medication contains drying agents like benzoyl, peroxide and salicylic acid, using too much medication may cause over drying.</a:t>
            </a:r>
          </a:p>
        </p:txBody>
      </p:sp>
    </p:spTree>
    <p:extLst>
      <p:ext uri="{BB962C8B-B14F-4D97-AF65-F5344CB8AC3E}">
        <p14:creationId xmlns:p14="http://schemas.microsoft.com/office/powerpoint/2010/main" val="1549384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Get Healthy,</a:t>
            </a:r>
            <a:br>
              <a:rPr lang="en-US" b="1" dirty="0"/>
            </a:br>
            <a:r>
              <a:rPr lang="en-US" b="1" dirty="0"/>
              <a:t>Gorgeous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same kind of oil that causes breakouts on your face also comes out of the pores on your scalp.</a:t>
            </a:r>
          </a:p>
          <a:p>
            <a:r>
              <a:rPr lang="en-US" b="1" dirty="0"/>
              <a:t>Wash regularly with shampoo</a:t>
            </a:r>
          </a:p>
          <a:p>
            <a:r>
              <a:rPr lang="en-US" dirty="0"/>
              <a:t>Massage your scalp well. This will remove </a:t>
            </a:r>
            <a:r>
              <a:rPr lang="en-US" b="1" dirty="0"/>
              <a:t>dead skin cells, excess oil and dirt.</a:t>
            </a:r>
          </a:p>
          <a:p>
            <a:r>
              <a:rPr lang="en-US" dirty="0"/>
              <a:t>Rinse well with clean water.</a:t>
            </a:r>
          </a:p>
          <a:p>
            <a:r>
              <a:rPr lang="en-US" dirty="0"/>
              <a:t>When you're styling your hair, pay close</a:t>
            </a:r>
          </a:p>
          <a:p>
            <a:r>
              <a:rPr lang="en-US" dirty="0"/>
              <a:t>attention to the products you use.</a:t>
            </a:r>
          </a:p>
        </p:txBody>
      </p:sp>
    </p:spTree>
    <p:extLst>
      <p:ext uri="{BB962C8B-B14F-4D97-AF65-F5344CB8AC3E}">
        <p14:creationId xmlns:p14="http://schemas.microsoft.com/office/powerpoint/2010/main" val="405651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 Hair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roots of the hair are in the dermis and are housed in pockets called follicles. </a:t>
            </a:r>
          </a:p>
          <a:p>
            <a:endParaRPr lang="en-US" dirty="0"/>
          </a:p>
          <a:p>
            <a:pPr marL="461963" indent="-461963">
              <a:buFontTx/>
              <a:buNone/>
            </a:pPr>
            <a:r>
              <a:rPr lang="en-US" altLang="en-US" dirty="0"/>
              <a:t>Two common hair and scalp problems are:</a:t>
            </a:r>
          </a:p>
          <a:p>
            <a:pPr marL="461963" indent="-461963"/>
            <a:r>
              <a:rPr lang="en-US" altLang="en-US" b="1" dirty="0">
                <a:solidFill>
                  <a:srgbClr val="990000"/>
                </a:solidFill>
              </a:rPr>
              <a:t>Dandruff-  </a:t>
            </a:r>
            <a:r>
              <a:rPr lang="en-US" altLang="en-US" dirty="0">
                <a:solidFill>
                  <a:srgbClr val="990000"/>
                </a:solidFill>
              </a:rPr>
              <a:t>A condition that results when too many dead skin cells flake off the outer layer of the scalp</a:t>
            </a:r>
          </a:p>
          <a:p>
            <a:pPr marL="461963" indent="-461963"/>
            <a:endParaRPr lang="en-US" altLang="en-US" b="1" dirty="0">
              <a:solidFill>
                <a:srgbClr val="990000"/>
              </a:solidFill>
            </a:endParaRPr>
          </a:p>
          <a:p>
            <a:pPr marL="461963" indent="-461963"/>
            <a:r>
              <a:rPr lang="en-US" altLang="en-US" dirty="0"/>
              <a:t>Head lice</a:t>
            </a:r>
          </a:p>
          <a:p>
            <a:pPr marL="0" indent="0">
              <a:buNone/>
            </a:pPr>
            <a:r>
              <a:rPr lang="en-US" altLang="en-US" dirty="0"/>
              <a:t> 	-Do not share brush, comb, or hat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0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Teeth &amp; Gums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teeth makes it possible for you to chew and break down food for digestion.</a:t>
            </a:r>
          </a:p>
          <a:p>
            <a:r>
              <a:rPr lang="en-US" dirty="0"/>
              <a:t>Your gums anchor your teeth in your mouth and keep them in place.</a:t>
            </a:r>
          </a:p>
          <a:p>
            <a:r>
              <a:rPr lang="en-US" dirty="0"/>
              <a:t> Remember you only have one set of adult teeth.  This is why it’s important to take care of your teeth your entire life.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3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024744" cy="1143000"/>
          </a:xfrm>
        </p:spPr>
        <p:txBody>
          <a:bodyPr/>
          <a:lstStyle/>
          <a:p>
            <a:r>
              <a:rPr lang="en-US" dirty="0"/>
              <a:t>Bad Breath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88903"/>
            <a:ext cx="2978726" cy="223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6777317" cy="51816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Bad breath, also called </a:t>
            </a:r>
            <a:r>
              <a:rPr lang="en-US" b="1" dirty="0">
                <a:solidFill>
                  <a:srgbClr val="FF0000"/>
                </a:solidFill>
              </a:rPr>
              <a:t>halitosis</a:t>
            </a:r>
            <a:endParaRPr lang="en-US" b="1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Comic Sans MS" pitchFamily="66" charset="0"/>
              </a:rPr>
              <a:t>What causes cavities?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Comic Sans MS" pitchFamily="66" charset="0"/>
              </a:rPr>
              <a:t>Sugar and Plaque together creates bacteria that causes tooth decay and cavities.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>
                <a:latin typeface="Comic Sans MS" pitchFamily="66" charset="0"/>
              </a:rPr>
              <a:t>How to avoid tooth decay.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/>
              <a:t>Brush your teeth (and tongue!) for at least 2 minutes twice a day </a:t>
            </a:r>
            <a:r>
              <a:rPr lang="en-US" dirty="0"/>
              <a:t>with a fluoride toothpaste, especially after meals. Floss every day.</a:t>
            </a:r>
          </a:p>
          <a:p>
            <a:r>
              <a:rPr lang="en-US" dirty="0"/>
              <a:t>Replace your toothbrush every 3 to 4 months.</a:t>
            </a:r>
          </a:p>
          <a:p>
            <a:r>
              <a:rPr lang="en-US" dirty="0"/>
              <a:t>Visit your dentist every 6 months.</a:t>
            </a:r>
          </a:p>
          <a:p>
            <a:r>
              <a:rPr lang="en-US" dirty="0">
                <a:latin typeface="+mj-lt"/>
              </a:rPr>
              <a:t>Buy dental hygiene products certified by the American Dental Association (ADA)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74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024744" cy="1143000"/>
          </a:xfrm>
        </p:spPr>
        <p:txBody>
          <a:bodyPr/>
          <a:lstStyle/>
          <a:p>
            <a:r>
              <a:rPr lang="en-US" dirty="0"/>
              <a:t>Bad Breath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6777317" cy="54838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Tooth decay begins with the formation of plaque.</a:t>
            </a:r>
          </a:p>
          <a:p>
            <a:r>
              <a:rPr lang="en-US" dirty="0"/>
              <a:t>Plaque: A soft, colorless, sticky film containing bacteria that grows on your teeth. </a:t>
            </a:r>
          </a:p>
          <a:p>
            <a:r>
              <a:rPr lang="en-US" dirty="0"/>
              <a:t>If plaque is not removed, it eventually hardens and becomes tarter.</a:t>
            </a:r>
          </a:p>
          <a:p>
            <a:r>
              <a:rPr lang="en-US" dirty="0"/>
              <a:t>When you brush, use a toothpaste that contains fluoride.</a:t>
            </a:r>
          </a:p>
          <a:p>
            <a:pPr lvl="1"/>
            <a:r>
              <a:rPr lang="en-US" dirty="0"/>
              <a:t>Fluoride: A substance that fights tooth decay</a:t>
            </a:r>
          </a:p>
          <a:p>
            <a:pPr>
              <a:defRPr/>
            </a:pPr>
            <a:r>
              <a:rPr lang="en-US" dirty="0"/>
              <a:t>You may be at higher risk for serious disease later in life, such as heart disease and stroke.</a:t>
            </a:r>
          </a:p>
          <a:p>
            <a:r>
              <a:rPr lang="en-US" dirty="0"/>
              <a:t>Bad breath is caused by the excretion of the anaerobic bacteria that live within your mouth. These anaerobic bacteria (bacteria that do not need oxygen to survive) excrete sulfur compounds.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2000"/>
            <a:ext cx="1249363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969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7024744" cy="1143000"/>
          </a:xfrm>
        </p:spPr>
        <p:txBody>
          <a:bodyPr/>
          <a:lstStyle/>
          <a:p>
            <a:r>
              <a:rPr lang="en-US" b="1" dirty="0"/>
              <a:t>Clean Hands, Please!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81200"/>
            <a:ext cx="7391400" cy="4419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single most important thing we can do to keep from getting sick and spreading illness to others is to </a:t>
            </a:r>
            <a:r>
              <a:rPr lang="en-US" b="1" dirty="0"/>
              <a:t>clean our hands</a:t>
            </a:r>
            <a:r>
              <a:rPr lang="en-US" dirty="0"/>
              <a:t>!</a:t>
            </a:r>
          </a:p>
          <a:p>
            <a:r>
              <a:rPr lang="en-US" dirty="0"/>
              <a:t>Hands are the easiest transporters of germs and bacteria.</a:t>
            </a:r>
          </a:p>
          <a:p>
            <a:r>
              <a:rPr lang="en-US" dirty="0"/>
              <a:t>Wash your hands with </a:t>
            </a:r>
            <a:r>
              <a:rPr lang="en-US" dirty="0">
                <a:solidFill>
                  <a:srgbClr val="FF0000"/>
                </a:solidFill>
              </a:rPr>
              <a:t>warm water and soap </a:t>
            </a:r>
            <a:r>
              <a:rPr lang="en-US" dirty="0"/>
              <a:t>for at least 20 seconds. (Happy Birthday song TWICE).</a:t>
            </a:r>
          </a:p>
          <a:p>
            <a:r>
              <a:rPr lang="en-US" dirty="0"/>
              <a:t>2. You may need a brush to get under nails if they are dirty.</a:t>
            </a:r>
          </a:p>
          <a:p>
            <a:r>
              <a:rPr lang="en-US" dirty="0"/>
              <a:t>3. Use something clean to dry your hands, such as paper towel or a hot air dryer.</a:t>
            </a:r>
          </a:p>
          <a:p>
            <a:r>
              <a:rPr lang="en-US" dirty="0"/>
              <a:t>You should wash your hands thoroughly, </a:t>
            </a:r>
            <a:r>
              <a:rPr lang="en-US" b="1" dirty="0"/>
              <a:t>especially after using the restroom, coughing, sneezing or handling food.</a:t>
            </a:r>
          </a:p>
          <a:p>
            <a:r>
              <a:rPr lang="en-US" b="1" dirty="0"/>
              <a:t>Hand Sanitizers </a:t>
            </a:r>
            <a:r>
              <a:rPr lang="en-US" dirty="0"/>
              <a:t>–Use only when no access to sink</a:t>
            </a:r>
          </a:p>
        </p:txBody>
      </p:sp>
    </p:spTree>
    <p:extLst>
      <p:ext uri="{BB962C8B-B14F-4D97-AF65-F5344CB8AC3E}">
        <p14:creationId xmlns:p14="http://schemas.microsoft.com/office/powerpoint/2010/main" val="503674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at least three functions that your skin performs </a:t>
            </a:r>
          </a:p>
        </p:txBody>
      </p:sp>
    </p:spTree>
    <p:extLst>
      <p:ext uri="{BB962C8B-B14F-4D97-AF65-F5344CB8AC3E}">
        <p14:creationId xmlns:p14="http://schemas.microsoft.com/office/powerpoint/2010/main" val="270215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 Hands Please!!!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/>
              <a:t>-According to the Centers for Disease Control (CDC) 22 million school days are lost each year due to the common cold. </a:t>
            </a:r>
          </a:p>
          <a:p>
            <a:pPr>
              <a:buNone/>
              <a:defRPr/>
            </a:pPr>
            <a:r>
              <a:rPr lang="en-US" dirty="0"/>
              <a:t>-Some viruses and bacteria can live from 20 minutes up to 2 hours or more on surfaces like cafeteria tables, doorknobs, and desks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39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from 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Cancer researchers believe childhood sunburns may increase a person's risk of developing melanoma, the most serious skin cancer. </a:t>
            </a:r>
          </a:p>
          <a:p>
            <a:pPr>
              <a:defRPr/>
            </a:pPr>
            <a:r>
              <a:rPr lang="en-US" dirty="0"/>
              <a:t>80% of the average person's lifetime sun exposure happens before age 18.</a:t>
            </a:r>
          </a:p>
          <a:p>
            <a:pPr>
              <a:defRPr/>
            </a:pPr>
            <a:r>
              <a:rPr lang="en-US" dirty="0"/>
              <a:t>Skin cancer is the most common of all cancers. It accounts for nearly half of all cancers in the United States.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7" y="-6927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971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from the sun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Tips: </a:t>
            </a:r>
          </a:p>
          <a:p>
            <a:r>
              <a:rPr lang="en-US" dirty="0"/>
              <a:t>Put it on 15-20 minutes before going out in the sun. </a:t>
            </a:r>
          </a:p>
          <a:p>
            <a:pPr>
              <a:defRPr/>
            </a:pPr>
            <a:r>
              <a:rPr lang="en-US" dirty="0"/>
              <a:t>Reapply after swimming, toweling dry, or perspiring.</a:t>
            </a:r>
          </a:p>
          <a:p>
            <a:pPr>
              <a:defRPr/>
            </a:pPr>
            <a:r>
              <a:rPr lang="en-US" dirty="0"/>
              <a:t>Reapply every two hours</a:t>
            </a:r>
          </a:p>
          <a:p>
            <a:pPr>
              <a:defRPr/>
            </a:pPr>
            <a:r>
              <a:rPr lang="en-US" dirty="0"/>
              <a:t>Use sunscreen even on hazy or overcast days. 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" y="34636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7" y="0"/>
            <a:ext cx="15668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478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http://www.ewg.org/skindeep/app/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21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List at least three functions of skin </a:t>
            </a:r>
          </a:p>
        </p:txBody>
      </p:sp>
    </p:spTree>
    <p:extLst>
      <p:ext uri="{BB962C8B-B14F-4D97-AF65-F5344CB8AC3E}">
        <p14:creationId xmlns:p14="http://schemas.microsoft.com/office/powerpoint/2010/main" val="311481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According to the World Health Organization, health is a state of complete physical, mental and social well-being and not merely the absence of disease or infirmity.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45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Hygiene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743200"/>
            <a:ext cx="6957508" cy="3352800"/>
          </a:xfrm>
        </p:spPr>
        <p:txBody>
          <a:bodyPr>
            <a:normAutofit fontScale="77500" lnSpcReduction="20000"/>
          </a:bodyPr>
          <a:lstStyle/>
          <a:p>
            <a:pPr marL="342900" lvl="1">
              <a:defRPr/>
            </a:pPr>
            <a:r>
              <a:rPr lang="en-US" sz="3500" dirty="0"/>
              <a:t>Hygiene: The actions you take to improve or maintain your health. (healthy habits)</a:t>
            </a:r>
          </a:p>
          <a:p>
            <a:pPr>
              <a:defRPr/>
            </a:pPr>
            <a:r>
              <a:rPr lang="en-US" sz="3500" dirty="0"/>
              <a:t>Good hygiene prevents the spread of germs</a:t>
            </a:r>
          </a:p>
          <a:p>
            <a:pPr>
              <a:defRPr/>
            </a:pPr>
            <a:r>
              <a:rPr lang="en-US" sz="3500" dirty="0"/>
              <a:t>It also helps to give a good first impression to others</a:t>
            </a:r>
          </a:p>
          <a:p>
            <a:pPr marL="6858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1727"/>
            <a:ext cx="3042164" cy="211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672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/>
          <a:lstStyle/>
          <a:p>
            <a:r>
              <a:rPr lang="en-US" dirty="0"/>
              <a:t>Healthy Skin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2998787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30566"/>
            <a:ext cx="6777317" cy="3508977"/>
          </a:xfrm>
        </p:spPr>
        <p:txBody>
          <a:bodyPr/>
          <a:lstStyle/>
          <a:p>
            <a:r>
              <a:rPr lang="en-US" dirty="0"/>
              <a:t>Your skin is the biggest organ of your body.</a:t>
            </a:r>
          </a:p>
          <a:p>
            <a:r>
              <a:rPr lang="en-US" dirty="0"/>
              <a:t>The two main layers of the skin are the epidermis and the dermis. </a:t>
            </a:r>
          </a:p>
          <a:p>
            <a:pPr lvl="1"/>
            <a:r>
              <a:rPr lang="en-US" dirty="0"/>
              <a:t>Epidermis: The thinner outer layer of the skin</a:t>
            </a:r>
          </a:p>
          <a:p>
            <a:pPr lvl="1"/>
            <a:r>
              <a:rPr lang="en-US" dirty="0"/>
              <a:t>Dermis: The thicker inner layer of the skin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6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our skin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/>
            <a:r>
              <a:rPr lang="en-US" dirty="0"/>
              <a:t>Skin gives a sense of touch and temperature</a:t>
            </a:r>
          </a:p>
          <a:p>
            <a:pPr marL="514350" indent="-514350"/>
            <a:r>
              <a:rPr lang="en-US" dirty="0"/>
              <a:t>It is your first line of defense against infection</a:t>
            </a:r>
          </a:p>
          <a:p>
            <a:pPr marL="514350" indent="-514350"/>
            <a:r>
              <a:rPr lang="en-US" dirty="0"/>
              <a:t>It gets rid of water and salt through perspiration (also to cool your body)</a:t>
            </a:r>
          </a:p>
          <a:p>
            <a:pPr marL="514350" indent="-514350"/>
            <a:r>
              <a:rPr lang="en-US" dirty="0"/>
              <a:t>Blood vessels in you skin allows the body to control its temperature</a:t>
            </a:r>
          </a:p>
          <a:p>
            <a:pPr marL="514350" indent="-514350"/>
            <a:r>
              <a:rPr lang="en-US" dirty="0"/>
              <a:t>Skin uses energy from sunlight to make vitamin 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11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024744" cy="1143000"/>
          </a:xfrm>
        </p:spPr>
        <p:txBody>
          <a:bodyPr/>
          <a:lstStyle/>
          <a:p>
            <a:r>
              <a:rPr lang="en-US" b="1" dirty="0"/>
              <a:t>Sweating It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1828800"/>
            <a:ext cx="3419856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Sweating has an important job – it helps to </a:t>
            </a:r>
            <a:r>
              <a:rPr lang="en-US" b="1" dirty="0"/>
              <a:t>cool your body down </a:t>
            </a:r>
            <a:r>
              <a:rPr lang="en-US" dirty="0"/>
              <a:t>when you are hot.</a:t>
            </a:r>
          </a:p>
          <a:p>
            <a:r>
              <a:rPr lang="en-US" dirty="0"/>
              <a:t>You actually have </a:t>
            </a:r>
            <a:r>
              <a:rPr lang="en-US" b="1" dirty="0"/>
              <a:t>two to four million sweat glands </a:t>
            </a:r>
            <a:r>
              <a:rPr lang="en-US" dirty="0"/>
              <a:t>all over the body </a:t>
            </a:r>
          </a:p>
          <a:p>
            <a:r>
              <a:rPr lang="en-US" altLang="en-US" dirty="0">
                <a:latin typeface="Comic Sans MS" pitchFamily="66" charset="0"/>
              </a:rPr>
              <a:t>Apocrine glands under the arms and in the groin secrete odors</a:t>
            </a:r>
            <a:endParaRPr lang="en-US" dirty="0"/>
          </a:p>
          <a:p>
            <a:r>
              <a:rPr lang="en-US" dirty="0"/>
              <a:t>But thanks to puberty, these glands not only become more active they also begin to secrete different chemicals into the sweat that has a strong smelling odor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180848" y="1489021"/>
            <a:ext cx="3419856" cy="3493008"/>
          </a:xfrm>
        </p:spPr>
        <p:txBody>
          <a:bodyPr>
            <a:normAutofit/>
          </a:bodyPr>
          <a:lstStyle/>
          <a:p>
            <a:r>
              <a:rPr lang="en-US" sz="1800" b="1" dirty="0"/>
              <a:t>Don’t panic, though.</a:t>
            </a:r>
          </a:p>
          <a:p>
            <a:pPr marL="68580" indent="0">
              <a:buNone/>
            </a:pPr>
            <a:r>
              <a:rPr lang="en-US" sz="1800" b="1" dirty="0"/>
              <a:t>Sweat and smell are normal</a:t>
            </a:r>
          </a:p>
          <a:p>
            <a:pPr marL="68580" indent="0">
              <a:buNone/>
            </a:pPr>
            <a:r>
              <a:rPr lang="en-US" sz="1800" b="1" dirty="0"/>
              <a:t>parts of becoming an adult.</a:t>
            </a:r>
            <a:endParaRPr lang="en-US" sz="1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t="29465" r="69745" b="28075"/>
          <a:stretch/>
        </p:blipFill>
        <p:spPr bwMode="auto">
          <a:xfrm>
            <a:off x="5257800" y="2498754"/>
            <a:ext cx="3287486" cy="404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319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How do you know if you have</a:t>
            </a:r>
            <a:br>
              <a:rPr lang="en-US" i="1" dirty="0"/>
            </a:br>
            <a:r>
              <a:rPr lang="en-US" i="1" dirty="0"/>
              <a:t>unpleasant body odor?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143000" y="1828800"/>
            <a:ext cx="6922008" cy="3493008"/>
          </a:xfrm>
        </p:spPr>
        <p:txBody>
          <a:bodyPr>
            <a:normAutofit/>
          </a:bodyPr>
          <a:lstStyle/>
          <a:p>
            <a:r>
              <a:rPr lang="en-US" sz="2000" dirty="0"/>
              <a:t>1) Strange as it may seem, sometimes people with unpleasant body odor are unable to smell their body odor.</a:t>
            </a:r>
          </a:p>
          <a:p>
            <a:r>
              <a:rPr lang="en-US" sz="2000" dirty="0"/>
              <a:t>2) You may have an unpleasant smell if you do not </a:t>
            </a:r>
            <a:r>
              <a:rPr lang="en-US" sz="2000" b="1" dirty="0"/>
              <a:t>shower or bathe at least once a day</a:t>
            </a:r>
            <a:r>
              <a:rPr lang="en-US" sz="2000" dirty="0"/>
              <a:t>.</a:t>
            </a:r>
          </a:p>
          <a:p>
            <a:r>
              <a:rPr lang="en-US" sz="2000" dirty="0"/>
              <a:t>3) If you do not </a:t>
            </a:r>
            <a:r>
              <a:rPr lang="en-US" sz="2000" b="1" dirty="0"/>
              <a:t>change clothes and undergarments daily.</a:t>
            </a:r>
          </a:p>
          <a:p>
            <a:r>
              <a:rPr lang="en-US" sz="2000" dirty="0"/>
              <a:t>4) Air out shoes and socks to avoid stinky feet. WEAR SOCKS!!!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986" y="4267200"/>
            <a:ext cx="5047989" cy="240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475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685800"/>
            <a:ext cx="3419856" cy="5562600"/>
          </a:xfrm>
        </p:spPr>
        <p:txBody>
          <a:bodyPr>
            <a:normAutofit/>
          </a:bodyPr>
          <a:lstStyle/>
          <a:p>
            <a:r>
              <a:rPr lang="en-US" b="1" dirty="0"/>
              <a:t>Shower or take a bath every day.</a:t>
            </a:r>
          </a:p>
          <a:p>
            <a:r>
              <a:rPr lang="en-US" b="1" dirty="0"/>
              <a:t>Wearing clean clothes, socks, and underwear </a:t>
            </a:r>
            <a:r>
              <a:rPr lang="en-US" dirty="0"/>
              <a:t>each day can also help you to feel clean.</a:t>
            </a:r>
          </a:p>
          <a:p>
            <a:r>
              <a:rPr lang="en-US" dirty="0"/>
              <a:t>If you sweat a lot, find clothes made from cotton or other natural materials will help absorb sweat more effectively.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1960418" cy="24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219200"/>
            <a:ext cx="3419856" cy="5029200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If you're concerned about the way your underarms smell, you can try using a deodorant or deodorant with antiperspirant.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Deodorants get rid of the odor of sweat by covering it up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antiperspirants actually stop or dry up perspiration.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Remember: nothing smells better than clean skin. Perfumes are not a good substitute for a shower or wash.</a:t>
            </a:r>
          </a:p>
        </p:txBody>
      </p:sp>
    </p:spTree>
    <p:extLst>
      <p:ext uri="{BB962C8B-B14F-4D97-AF65-F5344CB8AC3E}">
        <p14:creationId xmlns:p14="http://schemas.microsoft.com/office/powerpoint/2010/main" val="2411741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691</TotalTime>
  <Words>1596</Words>
  <Application>Microsoft Office PowerPoint</Application>
  <PresentationFormat>On-screen Show (4:3)</PresentationFormat>
  <Paragraphs>139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Century Gothic</vt:lpstr>
      <vt:lpstr>Comic Sans MS</vt:lpstr>
      <vt:lpstr>Wingdings</vt:lpstr>
      <vt:lpstr>Wingdings 2</vt:lpstr>
      <vt:lpstr>Austin</vt:lpstr>
      <vt:lpstr>Personal Hygiene </vt:lpstr>
      <vt:lpstr>Warm Up:</vt:lpstr>
      <vt:lpstr>Health</vt:lpstr>
      <vt:lpstr>Hygiene </vt:lpstr>
      <vt:lpstr>Healthy Skin</vt:lpstr>
      <vt:lpstr>What does our skin do?</vt:lpstr>
      <vt:lpstr>Sweating It Out</vt:lpstr>
      <vt:lpstr>How do you know if you have unpleasant body odor?</vt:lpstr>
      <vt:lpstr>PowerPoint Presentation</vt:lpstr>
      <vt:lpstr>Scoop on Skin Care</vt:lpstr>
      <vt:lpstr>What can make acne worse?</vt:lpstr>
      <vt:lpstr>Myths About Acne</vt:lpstr>
      <vt:lpstr>Myths About Acne</vt:lpstr>
      <vt:lpstr>Get Healthy, Gorgeous Hair</vt:lpstr>
      <vt:lpstr>Healthy Hair</vt:lpstr>
      <vt:lpstr>Health Teeth &amp; Gums</vt:lpstr>
      <vt:lpstr>Bad Breath</vt:lpstr>
      <vt:lpstr>Bad Breath</vt:lpstr>
      <vt:lpstr>Clean Hands, Please!</vt:lpstr>
      <vt:lpstr>Clean Hands Please!!!</vt:lpstr>
      <vt:lpstr>Protection from the sun</vt:lpstr>
      <vt:lpstr>Protection from the sun</vt:lpstr>
      <vt:lpstr>Activity</vt:lpstr>
      <vt:lpstr>Exit ticket:</vt:lpstr>
    </vt:vector>
  </TitlesOfParts>
  <Company>FCSS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Hygiene</dc:title>
  <dc:creator>Windows User</dc:creator>
  <cp:lastModifiedBy>Owens, Jerrad I</cp:lastModifiedBy>
  <cp:revision>28</cp:revision>
  <dcterms:created xsi:type="dcterms:W3CDTF">2014-09-07T20:12:59Z</dcterms:created>
  <dcterms:modified xsi:type="dcterms:W3CDTF">2017-05-12T11:58:23Z</dcterms:modified>
</cp:coreProperties>
</file>